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FB8D4-0B73-6141-930D-CF44945CA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UREA cycle: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EF9A6-D28A-7E44-B548-66B9B468D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Miss Farida Zai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71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5BD5-0D38-8247-A0F0-883AE2AA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CB6C732-13B5-5349-A583-358B136A6C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3343" y="-952500"/>
            <a:ext cx="12084844" cy="8334375"/>
          </a:xfrm>
        </p:spPr>
      </p:pic>
    </p:spTree>
    <p:extLst>
      <p:ext uri="{BB962C8B-B14F-4D97-AF65-F5344CB8AC3E}">
        <p14:creationId xmlns:p14="http://schemas.microsoft.com/office/powerpoint/2010/main" val="4200445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4FDDD-B846-F644-9330-08B5C7BDF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E1E87E2-720A-934C-8F8F-9DCF5AAB2D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513469" cy="6857999"/>
          </a:xfrm>
        </p:spPr>
      </p:pic>
    </p:spTree>
    <p:extLst>
      <p:ext uri="{BB962C8B-B14F-4D97-AF65-F5344CB8AC3E}">
        <p14:creationId xmlns:p14="http://schemas.microsoft.com/office/powerpoint/2010/main" val="398653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D2307-0FE4-3B42-B0AA-EADF3EB20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UREa cycle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D5C2C-88F8-7F49-AEB2-B23AC0754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531" y="2715149"/>
            <a:ext cx="7996333" cy="3178159"/>
          </a:xfrm>
        </p:spPr>
        <p:txBody>
          <a:bodyPr>
            <a:normAutofit/>
          </a:bodyPr>
          <a:lstStyle/>
          <a:p>
            <a:endParaRPr lang="en-GB" b="1" i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GB" b="1" i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The urea cycle is a cycle of biochemical reactions that produces urea (NH₂)₂CO from ammonia. This cycle occurs in ureotelic organisms. The urea cycle converts highly toxic ammonia to urea for excretion. </a:t>
            </a:r>
          </a:p>
        </p:txBody>
      </p:sp>
    </p:spTree>
    <p:extLst>
      <p:ext uri="{BB962C8B-B14F-4D97-AF65-F5344CB8AC3E}">
        <p14:creationId xmlns:p14="http://schemas.microsoft.com/office/powerpoint/2010/main" val="204731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AA1B-A73D-EE45-9BC7-D629B30B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Purpose of urea cycle: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C08B-B62E-F94E-BF40-CEF239736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b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</a:b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The main </a:t>
            </a:r>
            <a:r>
              <a:rPr lang="en-GB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purpose of the urea cycle</a:t>
            </a: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is to eliminate toxic ammonia from the body. About 10 to 20 g of ammonia is removed from the body of a healthy adult every day. A dysfunctional </a:t>
            </a:r>
            <a:r>
              <a:rPr lang="en-GB" b="1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urea cycle</a:t>
            </a:r>
            <a:r>
              <a:rPr lang="en-GB" b="0" i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would mean excess amount of ammonia in the body, which can lead to hyperammonemia and related diseases.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D157-4314-B840-AA2D-B119D0299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Steps of urea cycle: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E3C41-DB46-6D4A-B182-7C653EF2D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i="0">
                <a:solidFill>
                  <a:srgbClr val="000000"/>
                </a:solidFill>
                <a:effectLst/>
                <a:latin typeface="-apple-system"/>
              </a:rPr>
              <a:t>1 Transport of nitrogen to the liver</a:t>
            </a:r>
            <a:r>
              <a:rPr lang="en-GB">
                <a:solidFill>
                  <a:srgbClr val="3A3A3A"/>
                </a:solidFill>
                <a:latin typeface="-apple-system"/>
              </a:rPr>
              <a:t>:    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Ammonia is very toxic, particularly to the central nervous system.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The concentration of ammonia and ammonium ions in the blood is normally very low.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(NH</a:t>
            </a:r>
            <a:r>
              <a:rPr lang="en-GB" b="0" i="0" baseline="-25000">
                <a:solidFill>
                  <a:srgbClr val="000000"/>
                </a:solidFill>
                <a:effectLst/>
                <a:latin typeface="-apple-system"/>
              </a:rPr>
              <a:t>3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 + H</a:t>
            </a:r>
            <a:r>
              <a:rPr lang="en-GB" b="0" i="0" baseline="30000">
                <a:solidFill>
                  <a:srgbClr val="000000"/>
                </a:solidFill>
                <a:effectLst/>
                <a:latin typeface="-apple-system"/>
              </a:rPr>
              <a:t>+ 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↔ NH</a:t>
            </a:r>
            <a:r>
              <a:rPr lang="en-GB" b="0" i="0" baseline="-25000">
                <a:solidFill>
                  <a:srgbClr val="000000"/>
                </a:solidFill>
                <a:effectLst/>
                <a:latin typeface="-apple-system"/>
              </a:rPr>
              <a:t>4</a:t>
            </a:r>
            <a:r>
              <a:rPr lang="en-GB" b="0" i="0" baseline="30000">
                <a:solidFill>
                  <a:srgbClr val="000000"/>
                </a:solidFill>
                <a:effectLst/>
                <a:latin typeface="-apple-system"/>
              </a:rPr>
              <a:t>+)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Ammonia travels to the liver from other tissues, mainly in the form of alanine and glutamine.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It is released from amino acids in the liver by a series of transamination and deamination reactions.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Ammonia is also produced by bacteria in the gut and travels to the liver via the hepatic portal vein.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br>
              <a:rPr lang="en-GB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1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9DA7E-C46B-3B44-994B-6A0DF033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STEPS OF UREA CYCLE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6699-7EF2-AE4B-BCCA-207502649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0">
                <a:solidFill>
                  <a:srgbClr val="000000"/>
                </a:solidFill>
                <a:effectLst/>
                <a:latin typeface="-apple-system"/>
              </a:rPr>
              <a:t>Reactions of the urea cycle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NH</a:t>
            </a:r>
            <a:r>
              <a:rPr lang="en-GB" b="0" i="0" baseline="-25000">
                <a:solidFill>
                  <a:srgbClr val="000000"/>
                </a:solidFill>
                <a:effectLst/>
                <a:latin typeface="-apple-system"/>
              </a:rPr>
              <a:t>4</a:t>
            </a:r>
            <a:r>
              <a:rPr lang="en-GB" b="0" i="0" baseline="30000">
                <a:solidFill>
                  <a:srgbClr val="000000"/>
                </a:solidFill>
                <a:effectLst/>
                <a:latin typeface="-apple-system"/>
              </a:rPr>
              <a:t>+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 and aspartate provide the nitrogen that is used to produce urea, and CO</a:t>
            </a:r>
            <a:r>
              <a:rPr lang="en-GB" b="0" i="0" baseline="-25000">
                <a:solidFill>
                  <a:srgbClr val="000000"/>
                </a:solidFill>
                <a:effectLst/>
                <a:latin typeface="-apple-system"/>
              </a:rPr>
              <a:t>2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 provides the carbon. Ornithine serves as a carrier that is regenerated by the cycle.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Carbamoyl phosphate is synthesized in the first reaction from NH4+, CO2, and two ATP. Inorganic phosphate and two ADP are also produced.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Enzyme: carbamoyl phosphate synthetase I, which is located in mitochondria and is activated by N-acetylglutamate.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4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B477-3EEE-2048-80F7-F36CD2EE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Steps of urea cycle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44F54-941C-064A-9A4A-1FECB8CAC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Ornithine reacts with carbamoyl phosphate to form citrulline. Inorganic phosphate is released.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Enzyme: ornithine transcarbamoylase, which is found in mitochondria. The product, citrulline, is transported to the cytosol in exchange for cytoplasmic ornithine.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Citrulline combines with aspartate to form argininosuccinate in a reaction that is driven by the hydrolysis of ATP to AMP and inorganic pyrophosphate.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Enzyme: Argininosuccinate synthetase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4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5504-C39F-F74D-A440-D8AE6056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Steps of urea cycle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0FB92-AEA7-1640-B81D-6FE75BB84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Argininosuccinate is cleaved to form arginine and fumarate.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Enzyme: argininosuccinate lyase. This reaction occurs in the cytosol.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The carbons of fumarate, which are derived from the aspartate added in reaction 3, can be converted to malate.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In the fasting state in the liver, malate can be converted to glucose or to oxaloacetate, which is transaminated to regenerate the aspartate required for reaction 3.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Arginine is cleaved to form urea and regenerate ornithine.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Enzyme: arginase, which is located primarily in the liver and is inhibited by ornithine.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Urea passes into the blood and is excreted by the kidneys.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Ornithine is transported back into the mitochondrion (in exchange for citrulline) where it can be used for another round of the cycle.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13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7EEB-3719-0D42-9BD8-0D12BE26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Steps of urea cycle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D764-0EF8-B04E-A151-918FD677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When the cell requires additional ornithine, it is synthesized from glucose via glutamate.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Arginine is a nonessential amino acid in adults. It is synthesized from glucose via ornithine and the first four reactions of the urea cycle.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341522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ECE79-B0E4-A644-A2CB-F27C9A0FD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Related diseases to urea cycle imbalance: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7D917-44A4-7B40-B37B-0033B3853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The following conditions might take place;</a:t>
            </a: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Hyperammonemia occurs when there is a deficiency in one of more of the urea cycle enzymes, causing insufficient removal of NH</a:t>
            </a:r>
            <a:r>
              <a:rPr lang="en-GB" b="0" i="0" baseline="-25000">
                <a:solidFill>
                  <a:srgbClr val="000000"/>
                </a:solidFill>
                <a:effectLst/>
                <a:latin typeface="-apple-system"/>
              </a:rPr>
              <a:t>4</a:t>
            </a:r>
            <a:r>
              <a:rPr lang="en-GB" b="0" i="0" baseline="30000">
                <a:solidFill>
                  <a:srgbClr val="000000"/>
                </a:solidFill>
                <a:effectLst/>
                <a:latin typeface="-apple-system"/>
              </a:rPr>
              <a:t>+</a:t>
            </a:r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-apple-system"/>
              </a:rPr>
              <a:t>Ammonia intoxication leads to CNS deterioration in the form of mental retardation, seizure, coma, and death.</a:t>
            </a:r>
            <a:endParaRPr lang="en-GB" b="0" i="0">
              <a:solidFill>
                <a:srgbClr val="3A3A3A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34811539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Parcel</vt:lpstr>
      <vt:lpstr>UREA cycle:</vt:lpstr>
      <vt:lpstr>UREa cycle</vt:lpstr>
      <vt:lpstr>Purpose of urea cycle:</vt:lpstr>
      <vt:lpstr>Steps of urea cycle:</vt:lpstr>
      <vt:lpstr>STEPS OF UREA CYCLE</vt:lpstr>
      <vt:lpstr>Steps of urea cycle</vt:lpstr>
      <vt:lpstr>Steps of urea cycle</vt:lpstr>
      <vt:lpstr>Steps of urea cycle </vt:lpstr>
      <vt:lpstr>Related diseases to urea cycle imbalance: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UREA cycle:</dc:title>
  <dc:creator>Unknown User</dc:creator>
  <cp:lastModifiedBy>Unknown User</cp:lastModifiedBy>
  <cp:revision>3</cp:revision>
  <dcterms:created xsi:type="dcterms:W3CDTF">2020-04-13T21:23:45Z</dcterms:created>
  <dcterms:modified xsi:type="dcterms:W3CDTF">2020-04-14T16:06:34Z</dcterms:modified>
</cp:coreProperties>
</file>